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5" r:id="rId3"/>
    <p:sldId id="445" r:id="rId4"/>
    <p:sldId id="426" r:id="rId5"/>
    <p:sldId id="444" r:id="rId6"/>
    <p:sldId id="442" r:id="rId7"/>
    <p:sldId id="443" r:id="rId8"/>
    <p:sldId id="450" r:id="rId9"/>
    <p:sldId id="446" r:id="rId10"/>
    <p:sldId id="429" r:id="rId11"/>
    <p:sldId id="431" r:id="rId12"/>
    <p:sldId id="432" r:id="rId13"/>
    <p:sldId id="433" r:id="rId14"/>
    <p:sldId id="439" r:id="rId15"/>
    <p:sldId id="447" r:id="rId16"/>
    <p:sldId id="440" r:id="rId17"/>
    <p:sldId id="435" r:id="rId18"/>
    <p:sldId id="438" r:id="rId19"/>
    <p:sldId id="436" r:id="rId20"/>
    <p:sldId id="449" r:id="rId21"/>
    <p:sldId id="437" r:id="rId22"/>
    <p:sldId id="448" r:id="rId23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F"/>
    <a:srgbClr val="003399"/>
    <a:srgbClr val="000099"/>
    <a:srgbClr val="FF0000"/>
    <a:srgbClr val="ECECE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92" autoAdjust="0"/>
    <p:restoredTop sz="73297" autoAdjust="0"/>
  </p:normalViewPr>
  <p:slideViewPr>
    <p:cSldViewPr>
      <p:cViewPr varScale="1">
        <p:scale>
          <a:sx n="54" d="100"/>
          <a:sy n="54" d="100"/>
        </p:scale>
        <p:origin x="12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2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76" y="102"/>
      </p:cViewPr>
      <p:guideLst>
        <p:guide orient="horz" pos="312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958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r>
              <a:rPr lang="it-IT" sz="1000" b="0" dirty="0" smtClean="0">
                <a:solidFill>
                  <a:srgbClr val="000099"/>
                </a:solidFill>
              </a:rPr>
              <a:t>La gestione delle Acquisizioni in </a:t>
            </a:r>
            <a:r>
              <a:rPr lang="it-IT" sz="1000" b="0" dirty="0" err="1" smtClean="0">
                <a:solidFill>
                  <a:srgbClr val="000099"/>
                </a:solidFill>
              </a:rPr>
              <a:t>Aleph</a:t>
            </a:r>
            <a:endParaRPr lang="it-IT" sz="1000" b="0" dirty="0">
              <a:solidFill>
                <a:srgbClr val="0000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8" y="1"/>
            <a:ext cx="2944958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r>
              <a:rPr lang="it-IT" b="0" dirty="0" smtClean="0">
                <a:solidFill>
                  <a:srgbClr val="000099"/>
                </a:solidFill>
              </a:rPr>
              <a:t> </a:t>
            </a:r>
            <a:r>
              <a:rPr lang="it-IT" sz="1000" b="0" dirty="0" smtClean="0">
                <a:solidFill>
                  <a:srgbClr val="000099"/>
                </a:solidFill>
              </a:rPr>
              <a:t>a cura di P. Bagnasco, L. </a:t>
            </a:r>
            <a:r>
              <a:rPr lang="it-IT" sz="1000" b="0" dirty="0" err="1" smtClean="0">
                <a:solidFill>
                  <a:srgbClr val="000099"/>
                </a:solidFill>
              </a:rPr>
              <a:t>Marinelli</a:t>
            </a:r>
            <a:r>
              <a:rPr lang="it-IT" sz="1000" b="0" dirty="0" smtClean="0">
                <a:solidFill>
                  <a:srgbClr val="000099"/>
                </a:solidFill>
              </a:rPr>
              <a:t>, G. </a:t>
            </a:r>
            <a:r>
              <a:rPr lang="it-IT" sz="1000" b="0" dirty="0" err="1" smtClean="0">
                <a:solidFill>
                  <a:srgbClr val="000099"/>
                </a:solidFill>
              </a:rPr>
              <a:t>Puppo</a:t>
            </a:r>
            <a:endParaRPr lang="it-IT" sz="1000" b="0" dirty="0" smtClean="0">
              <a:solidFill>
                <a:srgbClr val="000099"/>
              </a:solidFill>
            </a:endParaRPr>
          </a:p>
          <a:p>
            <a:endParaRPr lang="it-IT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379332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r>
              <a:rPr lang="it-IT" sz="1000" b="0" dirty="0" smtClean="0">
                <a:solidFill>
                  <a:srgbClr val="000099"/>
                </a:solidFill>
              </a:rPr>
              <a:t>Università degli studi di Genova, 18-25.93.2014</a:t>
            </a:r>
            <a:endParaRPr lang="it-IT" sz="1000" b="0" dirty="0">
              <a:solidFill>
                <a:srgbClr val="000099"/>
              </a:solidFill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110912" y="9429750"/>
            <a:ext cx="68676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9C48A412-784B-4739-ABC7-1155ACF4FCA8}" type="slidenum">
              <a:rPr lang="it-IT" sz="1000" b="0">
                <a:solidFill>
                  <a:srgbClr val="000099"/>
                </a:solidFill>
              </a:rPr>
              <a:pPr/>
              <a:t>‹N›</a:t>
            </a:fld>
            <a:endParaRPr lang="it-IT" sz="1000" b="0" dirty="0">
              <a:solidFill>
                <a:srgbClr val="0000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958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dirty="0" smtClean="0"/>
              <a:t>La gestione delle Acquisizioni in </a:t>
            </a:r>
            <a:r>
              <a:rPr lang="it-IT" dirty="0" err="1" smtClean="0"/>
              <a:t>Aleph</a:t>
            </a:r>
            <a:endParaRPr lang="it-IT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8" y="1"/>
            <a:ext cx="2944958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dirty="0" smtClean="0"/>
              <a:t>A cura di P. Bagnasco, L. </a:t>
            </a:r>
            <a:r>
              <a:rPr lang="it-IT" dirty="0" err="1" smtClean="0"/>
              <a:t>Marinelli</a:t>
            </a:r>
            <a:r>
              <a:rPr lang="it-IT" dirty="0" smtClean="0"/>
              <a:t>, G. </a:t>
            </a:r>
            <a:r>
              <a:rPr lang="it-IT" dirty="0" err="1" smtClean="0"/>
              <a:t>Puppo</a:t>
            </a:r>
            <a:endParaRPr lang="it-IT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4050" y="744538"/>
            <a:ext cx="5321300" cy="335468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8517" y="4346871"/>
            <a:ext cx="5832647" cy="4835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44958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dirty="0" smtClean="0"/>
              <a:t>Università degli studi di Genova, 18-25.03.2014</a:t>
            </a:r>
            <a:endParaRPr lang="it-IT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8" y="9429750"/>
            <a:ext cx="2944958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C2E9DA5-43A3-4A0A-89AA-22B66506F1F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dirty="0" smtClean="0"/>
              <a:t>Il modulo Acquisizioni in </a:t>
            </a:r>
            <a:r>
              <a:rPr lang="it-IT" dirty="0" err="1" smtClean="0"/>
              <a:t>Aleph</a:t>
            </a:r>
            <a:endParaRPr lang="it-IT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dirty="0"/>
              <a:t>a cura di </a:t>
            </a:r>
            <a:r>
              <a:rPr lang="it-IT" dirty="0" smtClean="0"/>
              <a:t> P. Bagnasco, S. Ciarlo,  L. </a:t>
            </a:r>
            <a:r>
              <a:rPr lang="it-IT" dirty="0" err="1" smtClean="0"/>
              <a:t>Marinelli</a:t>
            </a:r>
            <a:r>
              <a:rPr lang="it-IT" dirty="0"/>
              <a:t>, </a:t>
            </a:r>
            <a:r>
              <a:rPr lang="it-IT" dirty="0" smtClean="0"/>
              <a:t>G. </a:t>
            </a:r>
            <a:r>
              <a:rPr lang="it-IT" dirty="0" err="1" smtClean="0"/>
              <a:t>Puppo</a:t>
            </a:r>
            <a:endParaRPr lang="it-IT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10C71-C0DD-45DA-9726-EAFE8BB7ED67}" type="slidenum">
              <a:rPr lang="it-IT"/>
              <a:pPr/>
              <a:t>1</a:t>
            </a:fld>
            <a:endParaRPr lang="it-IT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7913" y="744538"/>
            <a:ext cx="4473575" cy="33543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4590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860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1783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677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677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6951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6951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900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20363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021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827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7617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BSP-PERIODICI 2018</a:t>
            </a:r>
            <a:r>
              <a:rPr lang="it-IT" dirty="0" smtClean="0"/>
              <a:t> </a:t>
            </a:r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POL-65320/12122017-FUND: Saldo cassa: 46.486,96 EUR Saldo impegnato: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7.376,84 EUR</a:t>
            </a:r>
            <a:endParaRPr lang="it-IT" sz="1200" b="0" i="0" u="none" strike="noStrike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BSP-PERIODICI ANNATE PRECEDENTI</a:t>
            </a:r>
            <a:r>
              <a:rPr lang="it-IT" dirty="0" smtClean="0"/>
              <a:t> </a:t>
            </a:r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POL-PERPRE-FUND</a:t>
            </a:r>
            <a:r>
              <a:rPr lang="it-IT" dirty="0" smtClean="0"/>
              <a:t> : Saldo cassa:</a:t>
            </a:r>
            <a:r>
              <a:rPr lang="it-IT" baseline="0" dirty="0" smtClean="0"/>
              <a:t> 48.770,77 EUR Saldo impegnato: 136,80</a:t>
            </a:r>
          </a:p>
          <a:p>
            <a:endParaRPr lang="it-IT" baseline="0" dirty="0" smtClean="0"/>
          </a:p>
          <a:p>
            <a:r>
              <a:rPr lang="it-IT" baseline="0" dirty="0" smtClean="0"/>
              <a:t>NB: nonostante le indicazioni date i codici dati ai fondi nel 2018 sono fantasiosi: es. ordine n. 41/18, DG 85/18, 993398 ecc.</a:t>
            </a:r>
            <a:br>
              <a:rPr lang="it-IT" baseline="0" dirty="0" smtClean="0"/>
            </a:br>
            <a:r>
              <a:rPr lang="it-IT" baseline="0" dirty="0" smtClean="0"/>
              <a:t>Questo crea grossissimi problemi nell’estrazione e suddivisione dei dati.</a:t>
            </a:r>
            <a:br>
              <a:rPr lang="it-IT" baseline="0" dirty="0" smtClean="0"/>
            </a:br>
            <a:r>
              <a:rPr lang="it-IT" baseline="0" dirty="0" smtClean="0"/>
              <a:t>I codici Alma devono sempre contenere un prefisso con la sigla della scuola (es. POL, SCI, SOC, MFR, UMA9 seguito</a:t>
            </a:r>
            <a:br>
              <a:rPr lang="it-IT" baseline="0" dirty="0" smtClean="0"/>
            </a:br>
            <a:r>
              <a:rPr lang="it-IT" baseline="0" dirty="0" smtClean="0"/>
              <a:t>da trattino e numero U-GOV della scrittura</a:t>
            </a:r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0993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il Fiscal </a:t>
            </a:r>
            <a:r>
              <a:rPr lang="it-IT" dirty="0" err="1" smtClean="0"/>
              <a:t>Year</a:t>
            </a:r>
            <a:r>
              <a:rPr lang="it-IT" dirty="0" smtClean="0"/>
              <a:t> 2019 sono stati creati 3 </a:t>
            </a:r>
            <a:r>
              <a:rPr lang="it-IT" dirty="0" err="1" smtClean="0"/>
              <a:t>Ledger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2018 </a:t>
            </a:r>
            <a:r>
              <a:rPr lang="it-IT" dirty="0" err="1" smtClean="0"/>
              <a:t>Ledger</a:t>
            </a:r>
            <a:r>
              <a:rPr lang="it-IT" dirty="0" smtClean="0"/>
              <a:t> (creato in automatico) su cui sono stati ribaltati 124 Fondi 2018</a:t>
            </a:r>
            <a:br>
              <a:rPr lang="it-IT" dirty="0" smtClean="0"/>
            </a:br>
            <a:r>
              <a:rPr lang="it-IT" dirty="0" smtClean="0"/>
              <a:t>2017 </a:t>
            </a:r>
            <a:r>
              <a:rPr lang="it-IT" dirty="0" err="1" smtClean="0"/>
              <a:t>Ledger</a:t>
            </a:r>
            <a:r>
              <a:rPr lang="it-IT" dirty="0" smtClean="0"/>
              <a:t> (creato a mano) su cui sono stati ribaltati manualmente 7 fondi 2017</a:t>
            </a:r>
          </a:p>
          <a:p>
            <a:r>
              <a:rPr lang="it-IT" dirty="0" smtClean="0"/>
              <a:t>2019 </a:t>
            </a:r>
            <a:r>
              <a:rPr lang="it-IT" dirty="0" err="1" smtClean="0"/>
              <a:t>Ledger</a:t>
            </a:r>
            <a:r>
              <a:rPr lang="it-IT" dirty="0" smtClean="0"/>
              <a:t> (creato a mano), che verrà usato per inserire i nuovi fondi 2019.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QUANDO SI CREERA’ UN NUOVO FONDO</a:t>
            </a:r>
            <a:r>
              <a:rPr lang="it-IT" baseline="0" dirty="0" smtClean="0"/>
              <a:t> NEL 2019 BISOGNERA’ PARTIRE DAL 2019 LEDGER</a:t>
            </a:r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9228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9228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2505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7913" y="744538"/>
            <a:ext cx="4473575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gestione delle Acquisizioni in Aleph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A cura di P. Bagnasco, L. Marinelli, G. Puppo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Università degli studi di Genova, 18-25.03.2014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2E9DA5-43A3-4A0A-89AA-22B66506F1F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922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EF1A-5ABA-4540-8790-E4D7D832EC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4352-9C2B-4093-BA66-DDBA5555AB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3327-8EB0-4228-92AD-5D49B9061B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58214" y="6356350"/>
            <a:ext cx="500066" cy="365125"/>
          </a:xfrm>
        </p:spPr>
        <p:txBody>
          <a:bodyPr/>
          <a:lstStyle/>
          <a:p>
            <a:fld id="{DA99E902-F22B-4FF9-B99B-44EA9D45553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CD5-1330-4088-9A05-0A4979A8F2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70F8-25D1-4FD2-B4BA-8507CEAEBD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7B00-94BC-47DC-9B87-7555BA6BAF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E63A-AA40-4BEA-ABF1-FF3E7192E7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BE6E-DB90-4E9E-B65F-A544614DA8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FD58-610D-46D9-A133-69D853CB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AAE6-B9AD-4A50-AAED-D49111676B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BC5372FF-824D-4BC9-86BB-B8458B76EDF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unige.alma.exlibrisgroup.com/infra/action/pageAction.login.choose_unit.xml.do?pageViewMode=Edit&amp;xmlFileName=login.choose_unit.x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nige.alma.exlibrisgroup.com/acq/action/pageAction.do?xmlFileName=po.poline_summary.xml&amp;pageViewMode=View&amp;pageBean.id=976582560004051&amp;operation=LOAD&amp;RenewBean=true&amp;pageBean.backState=0&amp;pageBean.currentUrl=xmlFileName=po.poline_summary.xml&amp;pageViewMode=View&amp;pageBean.navigationBackUrl=../action/pageAction.do?xmlFileName=fundLedger.fund_transactions.xml&amp;wizardName=fundLedger.Ledger_detail_tabs&amp;pageViewMode=Edi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ige.alma.exlibrisgroup.com/infra/action/pageAction.login.choose_unit.xml.do?pageViewMode=Edit&amp;xmlFileName=login.choose_unit.x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0"/>
            <a:ext cx="8763000" cy="1404934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0099"/>
                </a:solidFill>
                <a:latin typeface="Verdana" pitchFamily="34" charset="0"/>
              </a:rPr>
              <a:t>Alma: operazioni di fine anno 2018 e inizio 2019</a:t>
            </a:r>
            <a:endParaRPr lang="it-IT" sz="3600" b="1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1560" y="4653136"/>
            <a:ext cx="769620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it-IT" sz="1800" dirty="0">
                <a:solidFill>
                  <a:srgbClr val="6699FF"/>
                </a:solidFill>
              </a:rPr>
              <a:t>a cura di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it-IT" sz="1800" dirty="0" smtClean="0">
                <a:solidFill>
                  <a:srgbClr val="6699FF"/>
                </a:solidFill>
              </a:rPr>
              <a:t>Libera </a:t>
            </a:r>
            <a:r>
              <a:rPr lang="it-IT" sz="1800" dirty="0" err="1" smtClean="0">
                <a:solidFill>
                  <a:srgbClr val="6699FF"/>
                </a:solidFill>
              </a:rPr>
              <a:t>Marinelli</a:t>
            </a:r>
            <a:endParaRPr lang="it-IT" sz="1400" dirty="0">
              <a:solidFill>
                <a:srgbClr val="6699FF"/>
              </a:solidFill>
            </a:endParaRPr>
          </a:p>
        </p:txBody>
      </p:sp>
      <p:pic>
        <p:nvPicPr>
          <p:cNvPr id="4" name="Immagine 4" descr="marchio_unig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310313"/>
            <a:ext cx="4000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5" descr="losb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1213" y="6326188"/>
            <a:ext cx="346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398195" y="6357958"/>
            <a:ext cx="4514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degli studi di Genova- 22 gennaio 2019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Risultati ribaltamento</a:t>
            </a:r>
            <a:endParaRPr lang="it-IT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832" y="904201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MONOGRAFIE</a:t>
            </a:r>
            <a:r>
              <a:rPr lang="it-IT" sz="2400" dirty="0" smtClean="0">
                <a:solidFill>
                  <a:srgbClr val="00000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in linea di massima tutto OK: sono state ribaltate, per ogni fondo, la situazione di cassa+ gli impegni ancora aperti </a:t>
            </a:r>
          </a:p>
          <a:p>
            <a:pPr lvl="1">
              <a:buNone/>
            </a:pPr>
            <a:endParaRPr lang="it-IT" dirty="0" smtClean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it-IT" dirty="0" smtClean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10</a:t>
            </a:fld>
            <a:endParaRPr lang="it-IT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87" y="2273300"/>
            <a:ext cx="7787208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Risultati ribaltamento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832" y="904201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dirty="0" smtClean="0"/>
              <a:t>Esempio. Per </a:t>
            </a:r>
            <a:r>
              <a:rPr lang="it-IT" dirty="0"/>
              <a:t>la COAN </a:t>
            </a:r>
            <a:r>
              <a:rPr lang="it-IT" dirty="0" smtClean="0"/>
              <a:t>33654 ribaltato il bilancio di cassa (444.30) e i due impegni ancora attivi</a:t>
            </a:r>
          </a:p>
          <a:p>
            <a:pPr lvl="1">
              <a:buNone/>
            </a:pPr>
            <a:r>
              <a:rPr lang="it-IT" dirty="0" smtClean="0"/>
              <a:t>Non sono state ribaltate le fatture pagate né gli impegni non più attivi </a:t>
            </a: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016" y="2667000"/>
            <a:ext cx="87058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6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Risultati ribaltamento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832" y="904201"/>
            <a:ext cx="8229600" cy="5477127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</a:rPr>
              <a:t>PERIODICI</a:t>
            </a:r>
            <a:r>
              <a:rPr lang="it-IT" dirty="0" smtClean="0">
                <a:solidFill>
                  <a:srgbClr val="00000F"/>
                </a:solidFill>
              </a:rPr>
              <a:t> - qui sono stati ribaltati: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il bilancio di cassa e gli impegni degli ordini non chiusi (cioè di tutti i periodici per cui la sottoscrizione è ancora in corso)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3399"/>
                </a:solidFill>
              </a:rPr>
              <a:t>quindi, se i vecchi fondi periodici erano ancora attivi </a:t>
            </a:r>
            <a:r>
              <a:rPr lang="it-IT" u="sng" dirty="0" smtClean="0">
                <a:solidFill>
                  <a:srgbClr val="003399"/>
                </a:solidFill>
              </a:rPr>
              <a:t>si sono creati dei «rossi» sui vecchi fondi ribaltat</a:t>
            </a:r>
            <a:r>
              <a:rPr lang="it-IT" dirty="0" smtClean="0">
                <a:solidFill>
                  <a:srgbClr val="003399"/>
                </a:solidFill>
              </a:rPr>
              <a:t>i, perché le POL sono state ribaltate dai vecchi fondi 2018 ancora attivi ai nuovi fondi 2019 ribaltat</a:t>
            </a:r>
            <a:r>
              <a:rPr lang="it-IT" b="1" dirty="0" smtClean="0">
                <a:solidFill>
                  <a:srgbClr val="003399"/>
                </a:solidFill>
              </a:rPr>
              <a:t>i</a:t>
            </a:r>
            <a:r>
              <a:rPr lang="it-IT" dirty="0" smtClean="0">
                <a:solidFill>
                  <a:srgbClr val="00000F"/>
                </a:solidFill>
              </a:rPr>
              <a:t>(es.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3399"/>
                </a:solidFill>
              </a:rPr>
              <a:t>contemporaneamente i fondi creati ad hoc nel 2018 per i periodici e le banche dati 2019 sono ancora completamente intatti </a:t>
            </a:r>
            <a:r>
              <a:rPr lang="it-IT" dirty="0" smtClean="0">
                <a:solidFill>
                  <a:srgbClr val="00000F"/>
                </a:solidFill>
              </a:rPr>
              <a:t>(es. 2)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00000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3399"/>
                </a:solidFill>
              </a:rPr>
              <a:t>Se invece i fondi 2018 dei periodici erano inattivi, ma gli ordini erano rimasti sui vecchi fondi, </a:t>
            </a:r>
            <a:r>
              <a:rPr lang="it-IT" u="sng" dirty="0" smtClean="0">
                <a:solidFill>
                  <a:srgbClr val="003399"/>
                </a:solidFill>
              </a:rPr>
              <a:t>le POL non sono state ribaltate e</a:t>
            </a:r>
            <a:r>
              <a:rPr lang="it-IT" u="sng" dirty="0" smtClean="0">
                <a:solidFill>
                  <a:srgbClr val="00000F"/>
                </a:solidFill>
              </a:rPr>
              <a:t> </a:t>
            </a:r>
            <a:r>
              <a:rPr lang="it-IT" u="sng" dirty="0" smtClean="0">
                <a:solidFill>
                  <a:srgbClr val="003399"/>
                </a:solidFill>
              </a:rPr>
              <a:t>si sono prodotti errori causati dall’inesistenza del fondo</a:t>
            </a:r>
            <a:r>
              <a:rPr lang="it-IT" b="1" dirty="0" smtClean="0">
                <a:solidFill>
                  <a:srgbClr val="003399"/>
                </a:solidFill>
              </a:rPr>
              <a:t> </a:t>
            </a:r>
            <a:r>
              <a:rPr lang="it-IT" dirty="0" smtClean="0">
                <a:solidFill>
                  <a:srgbClr val="00000F"/>
                </a:solidFill>
              </a:rPr>
              <a:t>(es. 3)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61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Risultati ribaltamento - esempi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832" y="904201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13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538283"/>
            <a:ext cx="7776863" cy="452144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860032" y="4221088"/>
            <a:ext cx="667170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3399"/>
                </a:solidFill>
              </a:rPr>
              <a:t>Es. 2</a:t>
            </a:r>
            <a:endParaRPr lang="it-IT" sz="1400" dirty="0">
              <a:solidFill>
                <a:srgbClr val="003399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68416" y="2285256"/>
            <a:ext cx="667170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3399"/>
                </a:solidFill>
              </a:rPr>
              <a:t>Es. 1</a:t>
            </a:r>
            <a:endParaRPr lang="it-IT" sz="14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0259" t="23410" r="24117"/>
          <a:stretch>
            <a:fillRect/>
          </a:stretch>
        </p:blipFill>
        <p:spPr bwMode="auto">
          <a:xfrm>
            <a:off x="395536" y="1412776"/>
            <a:ext cx="80648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Risultati ribaltamento - esempio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642923" y="1196752"/>
            <a:ext cx="1864613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rgbClr val="003399"/>
                </a:solidFill>
              </a:rPr>
              <a:t>Es. 3 (errore)</a:t>
            </a:r>
            <a:r>
              <a:rPr lang="it-IT" sz="1600" dirty="0" smtClean="0"/>
              <a:t>)</a:t>
            </a:r>
            <a:endParaRPr lang="it-IT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15414" t="32538" r="40865" b="30484"/>
          <a:stretch>
            <a:fillRect/>
          </a:stretch>
        </p:blipFill>
        <p:spPr bwMode="auto">
          <a:xfrm>
            <a:off x="3059832" y="3645024"/>
            <a:ext cx="5688632" cy="25922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7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 ribaltamento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 tutti e 3 i casi NON abbiamo ottenuto il risultato sperato per i periodici</a:t>
            </a:r>
          </a:p>
          <a:p>
            <a:r>
              <a:rPr lang="it-IT" dirty="0" smtClean="0"/>
              <a:t>Questo ci indica che dall’anno prossimo dovremo decidere se: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effettuare esclusivamente ordini annuali, e a ogni nuovo anno creare un nuovo ordine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oppure mantenere ordini pluriennali, ma rassegnarci a modificare la COAN all’interno dell’ordine PRIMA di eseguire il rinnovo, e in ogni caso all’inizio del nuovo anno</a:t>
            </a:r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15</a:t>
            </a:fld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Report con risultati </a:t>
            </a:r>
            <a:r>
              <a:rPr lang="it-IT" dirty="0" err="1" smtClean="0"/>
              <a:t>Roll-over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303836"/>
          </a:xfrm>
        </p:spPr>
        <p:txBody>
          <a:bodyPr>
            <a:normAutofit fontScale="40000" lnSpcReduction="20000"/>
          </a:bodyPr>
          <a:lstStyle/>
          <a:p>
            <a:r>
              <a:rPr lang="it-IT" sz="5000" dirty="0" smtClean="0"/>
              <a:t>Sono stati prodotti dei report che verranno inviati ai referenti.</a:t>
            </a:r>
            <a:br>
              <a:rPr lang="it-IT" sz="5000" dirty="0" smtClean="0"/>
            </a:br>
            <a:r>
              <a:rPr lang="it-IT" sz="5000" dirty="0" smtClean="0"/>
              <a:t>Nei casi in cui il </a:t>
            </a:r>
            <a:r>
              <a:rPr lang="it-IT" sz="5000" dirty="0" err="1" smtClean="0"/>
              <a:t>roll</a:t>
            </a:r>
            <a:r>
              <a:rPr lang="it-IT" sz="5000" dirty="0" smtClean="0"/>
              <a:t>-over di una o più PO </a:t>
            </a:r>
            <a:r>
              <a:rPr lang="it-IT" sz="5000" dirty="0" err="1" smtClean="0"/>
              <a:t>lines</a:t>
            </a:r>
            <a:r>
              <a:rPr lang="it-IT" sz="5000" dirty="0" smtClean="0"/>
              <a:t> è fallito </a:t>
            </a:r>
            <a:r>
              <a:rPr lang="it-IT" sz="5000" dirty="0" smtClean="0"/>
              <a:t>perché il fondo di origine non era più attivo bisogna </a:t>
            </a:r>
            <a:r>
              <a:rPr lang="it-IT" sz="5000" dirty="0" smtClean="0"/>
              <a:t>intervenire manualmente spostando l’ordine (generalmente si tratta di un periodico) </a:t>
            </a:r>
            <a:r>
              <a:rPr lang="it-IT" sz="5000" dirty="0" smtClean="0"/>
              <a:t>sul </a:t>
            </a:r>
            <a:r>
              <a:rPr lang="it-IT" sz="5000" dirty="0" smtClean="0"/>
              <a:t>fondo ribaltato </a:t>
            </a:r>
            <a:r>
              <a:rPr lang="it-IT" sz="5000" dirty="0" smtClean="0"/>
              <a:t>predisposto sul Fiscal </a:t>
            </a:r>
            <a:r>
              <a:rPr lang="it-IT" sz="5000" dirty="0" err="1" smtClean="0"/>
              <a:t>Year</a:t>
            </a:r>
            <a:r>
              <a:rPr lang="it-IT" sz="5000" dirty="0" smtClean="0"/>
              <a:t> 2019 </a:t>
            </a:r>
            <a:endParaRPr lang="it-IT" sz="5000" dirty="0" smtClean="0"/>
          </a:p>
          <a:p>
            <a:pPr lvl="1"/>
            <a:r>
              <a:rPr lang="it-IT" sz="5000" dirty="0" smtClean="0"/>
              <a:t>Es. spostare la POL-1363 dal fondo </a:t>
            </a:r>
            <a:r>
              <a:rPr lang="da-DK" sz="5000" dirty="0" smtClean="0"/>
              <a:t>BSSMF Abbonamenti Celdes online 2018 SCMEF Ord.36-15/12/2017 (100.0%) (FY-2018) al fondo </a:t>
            </a:r>
            <a:r>
              <a:rPr lang="it-IT" sz="5000" dirty="0" smtClean="0">
                <a:hlinkClick r:id="rId2" tooltip="MFR-69198 Periodici online CELDES 2019 (DG 35/2018)"/>
              </a:rPr>
              <a:t>MFR-69198 Periodici online CELDES 2019 (DG 35/2018)</a:t>
            </a:r>
            <a:endParaRPr lang="it-IT" sz="5000" dirty="0" smtClean="0"/>
          </a:p>
          <a:p>
            <a:pPr lvl="1">
              <a:buNone/>
            </a:pPr>
            <a:endParaRPr lang="it-IT" sz="5000" dirty="0" smtClean="0"/>
          </a:p>
          <a:p>
            <a:r>
              <a:rPr lang="it-IT" sz="5000" dirty="0" smtClean="0"/>
              <a:t>Sarà anche necessario spostare manualmente gli ordini dei periodici, per cui è stato creato dal </a:t>
            </a:r>
            <a:r>
              <a:rPr lang="it-IT" sz="5000" dirty="0" err="1" smtClean="0"/>
              <a:t>rollover</a:t>
            </a:r>
            <a:r>
              <a:rPr lang="it-IT" sz="5000" dirty="0" smtClean="0"/>
              <a:t> un fondo ribaltato 2019, dal fondo ribaltato al fondo adatto</a:t>
            </a:r>
          </a:p>
          <a:p>
            <a:r>
              <a:rPr lang="it-IT" sz="5000" dirty="0" smtClean="0"/>
              <a:t>Purtroppo il job che permetterebbe di cambiare il fondo in automatico in un gruppo di ordini, </a:t>
            </a:r>
            <a:r>
              <a:rPr lang="it-IT" sz="5000" dirty="0" err="1" smtClean="0"/>
              <a:t>mentra</a:t>
            </a:r>
            <a:r>
              <a:rPr lang="it-IT" sz="5000" dirty="0" smtClean="0"/>
              <a:t> funziona correttamente per le monografie, non produce risultati corretti per i periodici</a:t>
            </a:r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16</a:t>
            </a:fld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Fiscal </a:t>
            </a:r>
            <a:r>
              <a:rPr lang="it-IT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4201"/>
            <a:ext cx="9144000" cy="545214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00000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000F"/>
                </a:solidFill>
              </a:rPr>
              <a:t>NB</a:t>
            </a:r>
            <a:r>
              <a:rPr lang="it-IT" sz="2400" dirty="0">
                <a:solidFill>
                  <a:srgbClr val="00000F"/>
                </a:solidFill>
              </a:rPr>
              <a:t>: con ogni probabilità la contabilità in U-GOV riaprirà a febbraio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0F"/>
                </a:solidFill>
              </a:rPr>
              <a:t>Non è più possibile eseguire pagamenti a carte contabili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0F"/>
                </a:solidFill>
              </a:rPr>
              <a:t>Confrontarsi con le proprie RUAC e con il CSSBA prima di effettuare ordini e </a:t>
            </a:r>
            <a:r>
              <a:rPr lang="it-IT" sz="2400" dirty="0" smtClean="0">
                <a:solidFill>
                  <a:srgbClr val="00000F"/>
                </a:solidFill>
              </a:rPr>
              <a:t>pagamenti, perché per il 2019 cambia il codice IPA della struttura. </a:t>
            </a:r>
            <a:endParaRPr lang="it-IT" sz="2400" dirty="0">
              <a:solidFill>
                <a:srgbClr val="00000F"/>
              </a:solidFill>
            </a:endParaRP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Fiscal </a:t>
            </a:r>
            <a:r>
              <a:rPr lang="it-IT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4201"/>
            <a:ext cx="8748464" cy="5452149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00000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000F"/>
                </a:solidFill>
              </a:rPr>
              <a:t>In </a:t>
            </a:r>
            <a:r>
              <a:rPr lang="it-IT" sz="2400" dirty="0">
                <a:solidFill>
                  <a:srgbClr val="00000F"/>
                </a:solidFill>
              </a:rPr>
              <a:t>linea di massima </a:t>
            </a:r>
            <a:r>
              <a:rPr lang="it-IT" sz="2400" dirty="0" smtClean="0">
                <a:solidFill>
                  <a:srgbClr val="00000F"/>
                </a:solidFill>
              </a:rPr>
              <a:t>in Alma «dovrebbe</a:t>
            </a:r>
            <a:r>
              <a:rPr lang="it-IT" sz="2400" dirty="0">
                <a:solidFill>
                  <a:srgbClr val="00000F"/>
                </a:solidFill>
              </a:rPr>
              <a:t>» essere così</a:t>
            </a:r>
            <a:r>
              <a:rPr lang="it-IT" sz="2400" dirty="0" smtClean="0">
                <a:solidFill>
                  <a:srgbClr val="00000F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00000F"/>
              </a:solidFill>
            </a:endParaRPr>
          </a:p>
          <a:p>
            <a:pPr lvl="2"/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Nuovi </a:t>
            </a:r>
            <a:r>
              <a:rPr lang="it-IT" sz="20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fondi accreditati nel 2019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creare </a:t>
            </a:r>
            <a:r>
              <a:rPr lang="it-IT" sz="20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partire da </a:t>
            </a:r>
            <a:r>
              <a:rPr lang="it-IT" sz="20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Ledger</a:t>
            </a:r>
            <a:r>
              <a:rPr lang="it-IT" sz="20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2019: su questi si effettueranno i nuovi </a:t>
            </a:r>
            <a:r>
              <a:rPr lang="it-IT" sz="20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ordini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2019 </a:t>
            </a:r>
            <a:r>
              <a:rPr lang="it-IT" sz="2000" dirty="0" err="1" smtClean="0">
                <a:solidFill>
                  <a:srgbClr val="000099"/>
                </a:solidFill>
              </a:rPr>
              <a:t>imutati</a:t>
            </a:r>
            <a:r>
              <a:rPr lang="it-IT" sz="2000" dirty="0" smtClean="0">
                <a:solidFill>
                  <a:srgbClr val="000099"/>
                </a:solidFill>
              </a:rPr>
              <a:t> a fondi «freschi 2019»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(confrontarsi con ADM e CSSBA)</a:t>
            </a:r>
            <a:endParaRPr lang="it-IT" sz="20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it-IT" sz="20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Impegni 2017 e 2018 ancora da fatturare –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saranno pagati </a:t>
            </a:r>
            <a:r>
              <a:rPr lang="it-IT" sz="20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 fondi ribaltati 2017 e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2018 (Fiscal </a:t>
            </a:r>
            <a:r>
              <a:rPr lang="it-IT" sz="20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2019)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(tuttavia le fatture elettroniche dovranno riportare il nuovo codice IPA unificato)</a:t>
            </a:r>
            <a:endParaRPr lang="it-IT" sz="20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it-IT" sz="20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Nuovi ordini su residui 2017 e 2018 –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quasi certamente potranno essere fatti </a:t>
            </a:r>
            <a:r>
              <a:rPr lang="it-IT" sz="20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 fondi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ribaltati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2017 e 2018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(Fiscal </a:t>
            </a:r>
            <a:r>
              <a:rPr lang="it-IT" sz="20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2019)(confrontarsi </a:t>
            </a:r>
            <a:r>
              <a:rPr lang="it-IT" sz="20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comunque con ADM e CSSBA</a:t>
            </a:r>
            <a:r>
              <a:rPr lang="it-IT" sz="1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it-IT" sz="1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sz="3000" dirty="0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quindi? Cosa </a:t>
            </a:r>
            <a:r>
              <a:rPr lang="it-IT" sz="30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è possibile fare già </a:t>
            </a:r>
            <a:r>
              <a:rPr lang="it-IT" sz="3000" dirty="0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ora?</a:t>
            </a:r>
            <a:endParaRPr lang="it-IT" sz="30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832" y="904201"/>
            <a:ext cx="8229600" cy="5817274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it-IT" sz="2600" dirty="0" smtClean="0"/>
              <a:t/>
            </a:r>
            <a:br>
              <a:rPr lang="it-IT" sz="2600" dirty="0" smtClean="0"/>
            </a:br>
            <a:r>
              <a:rPr lang="it-IT" sz="2600" b="1" dirty="0" smtClean="0">
                <a:solidFill>
                  <a:srgbClr val="C00000"/>
                </a:solidFill>
              </a:rPr>
              <a:t>PERIODICI 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rgbClr val="00000F"/>
                </a:solidFill>
                <a:ea typeface="Verdana" pitchFamily="34" charset="0"/>
                <a:cs typeface="Verdana" pitchFamily="34" charset="0"/>
              </a:rPr>
              <a:t>Se erano già stati creati nel 2018 i fondi per i periodici 2019 ed era già stato effettuato l’ordine in U-GOV nel 2018</a:t>
            </a:r>
            <a:r>
              <a:rPr lang="it-IT" sz="2600" dirty="0" smtClean="0"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2600" b="1" dirty="0" smtClean="0">
                <a:solidFill>
                  <a:srgbClr val="003399"/>
                </a:solidFill>
                <a:ea typeface="Verdana" pitchFamily="34" charset="0"/>
                <a:cs typeface="Verdana" pitchFamily="34" charset="0"/>
              </a:rPr>
              <a:t>spostare ordini periodici da vecchi fondi ai nuovi fondi periodici 2019 ribaltati </a:t>
            </a:r>
          </a:p>
          <a:p>
            <a:pPr lvl="2"/>
            <a:r>
              <a:rPr lang="it-IT" sz="2600" dirty="0" smtClean="0"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(</a:t>
            </a:r>
            <a:r>
              <a:rPr lang="it-IT" sz="2600" dirty="0"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es. spostare la POL </a:t>
            </a:r>
            <a:r>
              <a:rPr lang="it-IT" sz="2600" dirty="0">
                <a:hlinkClick r:id="rId3"/>
              </a:rPr>
              <a:t>UMA000005476</a:t>
            </a:r>
            <a:r>
              <a:rPr lang="it-IT" sz="2600" dirty="0"/>
              <a:t> da Periodici cartacei 2018 (DG 83/85) a UMA – 50878 </a:t>
            </a:r>
            <a:r>
              <a:rPr lang="it-IT" sz="2600" dirty="0">
                <a:hlinkClick r:id="rId4" tooltip="BSSU - Periodici Print Celdes 2019 (40/18)"/>
              </a:rPr>
              <a:t>BSSU - Periodici </a:t>
            </a:r>
            <a:r>
              <a:rPr lang="it-IT" sz="2600" dirty="0" err="1">
                <a:hlinkClick r:id="rId4" tooltip="BSSU - Periodici Print Celdes 2019 (40/18)"/>
              </a:rPr>
              <a:t>Print</a:t>
            </a:r>
            <a:r>
              <a:rPr lang="it-IT" sz="2600" dirty="0">
                <a:hlinkClick r:id="rId4" tooltip="BSSU - Periodici Print Celdes 2019 (40/18)"/>
              </a:rPr>
              <a:t> </a:t>
            </a:r>
            <a:r>
              <a:rPr lang="it-IT" sz="2600" dirty="0" err="1">
                <a:hlinkClick r:id="rId4" tooltip="BSSU - Periodici Print Celdes 2019 (40/18)"/>
              </a:rPr>
              <a:t>Celdes</a:t>
            </a:r>
            <a:r>
              <a:rPr lang="it-IT" sz="2600" dirty="0">
                <a:hlinkClick r:id="rId4" tooltip="BSSU - Periodici Print Celdes 2019 (40/18)"/>
              </a:rPr>
              <a:t> 2019 (40/18</a:t>
            </a:r>
            <a:r>
              <a:rPr lang="it-IT" sz="2600" dirty="0" smtClean="0">
                <a:hlinkClick r:id="rId4" tooltip="BSSU - Periodici Print Celdes 2019 (40/18)"/>
              </a:rPr>
              <a:t>)</a:t>
            </a:r>
            <a:endParaRPr lang="it-IT" sz="2600" dirty="0" smtClean="0">
              <a:solidFill>
                <a:srgbClr val="000099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3399"/>
                </a:solidFill>
              </a:rPr>
              <a:t>Rinnovare le sottoscrizioni per il 2019 per questi periodic</a:t>
            </a:r>
            <a:r>
              <a:rPr lang="it-IT" sz="2600" dirty="0" smtClean="0"/>
              <a:t>i seguendo le indicazioni date a suo tempo</a:t>
            </a:r>
          </a:p>
          <a:p>
            <a:pPr lvl="1">
              <a:buNone/>
            </a:pPr>
            <a:r>
              <a:rPr lang="it-IT" sz="2600" b="1" dirty="0" smtClean="0">
                <a:solidFill>
                  <a:srgbClr val="C00000"/>
                </a:solidFill>
              </a:rPr>
              <a:t>PERIODICI ONLINE, BANCHE DATI</a:t>
            </a:r>
            <a:endParaRPr lang="it-IT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rgbClr val="00000F"/>
                </a:solidFill>
              </a:rPr>
              <a:t>Se erano stati creati i fondi per i periodici online e le banche dati 2019 ed era già stato effettuato l’ordine in U-GOV nel 2018 registrare l’ordine anche in Alma e, se non ancora attiva, attivare la risorsa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rgbClr val="00000F"/>
                </a:solidFill>
              </a:rPr>
              <a:t>Le </a:t>
            </a:r>
            <a:r>
              <a:rPr lang="it-IT" sz="2600" dirty="0" err="1" smtClean="0">
                <a:solidFill>
                  <a:srgbClr val="00000F"/>
                </a:solidFill>
              </a:rPr>
              <a:t>U.O</a:t>
            </a:r>
            <a:r>
              <a:rPr lang="it-IT" sz="2600" dirty="0" smtClean="0">
                <a:solidFill>
                  <a:srgbClr val="00000F"/>
                </a:solidFill>
              </a:rPr>
              <a:t> che già gestivano in Alma l’</a:t>
            </a:r>
            <a:r>
              <a:rPr lang="it-IT" sz="2600" dirty="0" err="1" smtClean="0">
                <a:solidFill>
                  <a:srgbClr val="00000F"/>
                </a:solidFill>
              </a:rPr>
              <a:t>acq</a:t>
            </a:r>
            <a:r>
              <a:rPr lang="it-IT" sz="2600" dirty="0" smtClean="0">
                <a:solidFill>
                  <a:srgbClr val="00000F"/>
                </a:solidFill>
              </a:rPr>
              <a:t> per l’online nel 2018 dovranno spostare l’ordine dal fondo 2018 al fondo 2019 e rinnovare le sottoscrizioni per il 2019 per questi periodici</a:t>
            </a:r>
          </a:p>
          <a:p>
            <a:pPr lvl="2"/>
            <a:endParaRPr lang="it-IT" dirty="0"/>
          </a:p>
          <a:p>
            <a:pPr lvl="2"/>
            <a:endParaRPr lang="it-IT" sz="20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97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Indice delle slide</a:t>
            </a:r>
            <a:endParaRPr lang="it-IT" sz="2400" b="1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Fondi attivi in Alma al 27.12.2018</a:t>
            </a:r>
          </a:p>
          <a:p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Operazioni effettuate 27-28.12.2019: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Ribaltamento fondi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Ribaltamento somme residue e impegni</a:t>
            </a:r>
          </a:p>
          <a:p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Risultati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Monografie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Periodici</a:t>
            </a:r>
          </a:p>
          <a:p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Struttura del Fiscal </a:t>
            </a:r>
            <a:r>
              <a:rPr lang="it-IT" sz="2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 in Alma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diversi </a:t>
            </a:r>
            <a:r>
              <a:rPr lang="it-IT" sz="18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Ledger</a:t>
            </a:r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(2017, 2018, 2019)</a:t>
            </a:r>
          </a:p>
          <a:p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Come gestire ordini e fatture nel 2019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Nuovi fondi accreditati nel 2019 –creare a partire da </a:t>
            </a:r>
            <a:r>
              <a:rPr lang="it-IT" sz="18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Ledger</a:t>
            </a:r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Nuovi ordini 2019 su nuovi fondi 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Impegni 2017 e 2018 ancora da fatturare – pagare su fondi ribaltati 2017 e 2018 (confrontarsi con ADM)</a:t>
            </a:r>
          </a:p>
          <a:p>
            <a:pPr lvl="1"/>
            <a:r>
              <a:rPr lang="it-IT" sz="18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Nuovi ordini su residui 2017 e 2018 – sembra che possano essere fatti su fondi ribaltati (confrontarsi con ADM)</a:t>
            </a:r>
          </a:p>
          <a:p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Indicazioni specifiche per Periodici</a:t>
            </a:r>
          </a:p>
          <a:p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Indicazioni specifiche per monografie </a:t>
            </a:r>
            <a:r>
              <a:rPr lang="it-IT" sz="2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Ebsco</a:t>
            </a:r>
            <a:r>
              <a:rPr lang="it-IT" sz="2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YBP</a:t>
            </a:r>
          </a:p>
          <a:p>
            <a:pPr lvl="1"/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sz="3000" dirty="0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quindi? Cosa </a:t>
            </a:r>
            <a:r>
              <a:rPr lang="it-IT" sz="30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è possibile fare già </a:t>
            </a:r>
            <a:r>
              <a:rPr lang="it-IT" sz="3000" dirty="0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ora?</a:t>
            </a:r>
            <a:endParaRPr lang="it-IT" sz="30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832" y="904201"/>
            <a:ext cx="8229600" cy="5817274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it-IT" sz="2600" dirty="0" smtClean="0"/>
              <a:t/>
            </a:r>
            <a:br>
              <a:rPr lang="it-IT" sz="2600" dirty="0" smtClean="0"/>
            </a:br>
            <a:r>
              <a:rPr lang="it-IT" sz="2600" dirty="0" smtClean="0">
                <a:solidFill>
                  <a:srgbClr val="FF0000"/>
                </a:solidFill>
              </a:rPr>
              <a:t>Casi particolari </a:t>
            </a:r>
            <a:r>
              <a:rPr lang="it-IT" sz="2600" b="1" dirty="0" smtClean="0">
                <a:solidFill>
                  <a:srgbClr val="C00000"/>
                </a:solidFill>
              </a:rPr>
              <a:t>PERIODICI 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rgbClr val="00000F"/>
                </a:solidFill>
                <a:ea typeface="Verdana" pitchFamily="34" charset="0"/>
                <a:cs typeface="Verdana" pitchFamily="34" charset="0"/>
              </a:rPr>
              <a:t>Si consiglia di inserire comunque il nuovo fondo anche per quei periodici per cui non è ancora arrivata fattura 2018</a:t>
            </a:r>
            <a:br>
              <a:rPr lang="it-IT" sz="2600" dirty="0" smtClean="0">
                <a:solidFill>
                  <a:srgbClr val="00000F"/>
                </a:solidFill>
                <a:ea typeface="Verdana" pitchFamily="34" charset="0"/>
                <a:cs typeface="Verdana" pitchFamily="34" charset="0"/>
              </a:rPr>
            </a:br>
            <a:endParaRPr lang="it-IT" sz="2600" dirty="0" smtClean="0">
              <a:solidFill>
                <a:srgbClr val="000099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chemeClr val="tx1"/>
                </a:solidFill>
              </a:rPr>
              <a:t>Se il periodico è in forte ritardo, si ricorda che la sottoscrizione deve essere coerente non con la data di fornitura, ma con la data di numerazione del periodico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chemeClr val="tx1"/>
                </a:solidFill>
              </a:rPr>
              <a:t>Es. Un periodico per cui attendiamo nel 2019 l’annata 2017-&gt;la sottoscrizione sarà relativa al 2017. Questo è indispensabile per poter aprire i fascicoli correttamente per il nuovo anno</a:t>
            </a:r>
          </a:p>
          <a:p>
            <a:pPr lvl="2"/>
            <a:endParaRPr lang="it-IT" dirty="0"/>
          </a:p>
          <a:p>
            <a:pPr lvl="2"/>
            <a:endParaRPr lang="it-IT" sz="20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3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Cosa è possibile fare già </a:t>
            </a:r>
            <a:r>
              <a:rPr lang="it-IT" sz="3200" dirty="0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ora</a:t>
            </a:r>
            <a:endParaRPr lang="it-IT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832" y="904201"/>
            <a:ext cx="8229600" cy="50450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it-IT" sz="2600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it-IT" sz="2600" dirty="0" smtClean="0">
                <a:solidFill>
                  <a:srgbClr val="C00000"/>
                </a:solidFill>
              </a:rPr>
              <a:t>MONOGRAFIE:</a:t>
            </a:r>
          </a:p>
          <a:p>
            <a:pPr marL="457200" lvl="1" indent="0">
              <a:buNone/>
            </a:pPr>
            <a:endParaRPr lang="it-IT" sz="2600" dirty="0" smtClean="0">
              <a:solidFill>
                <a:srgbClr val="C00000"/>
              </a:solidFill>
            </a:endParaRPr>
          </a:p>
          <a:p>
            <a:pPr marL="457200" lvl="1" indent="0">
              <a:buFont typeface="Arial" pitchFamily="34" charset="0"/>
              <a:buChar char="•"/>
            </a:pPr>
            <a:r>
              <a:rPr lang="it-IT" sz="2600" dirty="0" smtClean="0"/>
              <a:t> Registrare </a:t>
            </a:r>
            <a:r>
              <a:rPr lang="it-IT" sz="2600" dirty="0"/>
              <a:t>arrivi materiale </a:t>
            </a:r>
            <a:r>
              <a:rPr lang="it-IT" sz="2600" dirty="0" smtClean="0"/>
              <a:t>monografico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it-IT" sz="2600" dirty="0" smtClean="0"/>
              <a:t> Attendere indicazioni ADM e CSSBA per pagamento fatture e per ulteriori nuovi ordini</a:t>
            </a:r>
          </a:p>
          <a:p>
            <a:pPr marL="457200" lvl="1" indent="0">
              <a:buFont typeface="Arial" pitchFamily="34" charset="0"/>
              <a:buChar char="•"/>
            </a:pPr>
            <a:endParaRPr lang="it-IT" sz="2400" dirty="0" smtClean="0"/>
          </a:p>
          <a:p>
            <a:pPr marL="457200" lvl="1" indent="0">
              <a:buFont typeface="Arial" pitchFamily="34" charset="0"/>
              <a:buChar char="•"/>
            </a:pPr>
            <a:endParaRPr lang="it-IT" sz="2600" dirty="0" smtClean="0"/>
          </a:p>
          <a:p>
            <a:pPr lvl="2"/>
            <a:endParaRPr lang="it-IT" sz="20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63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Disposizioni per </a:t>
            </a:r>
            <a:r>
              <a:rPr lang="it-IT" dirty="0" err="1" smtClean="0"/>
              <a:t>Ebsco</a:t>
            </a:r>
            <a:r>
              <a:rPr lang="it-IT" dirty="0" smtClean="0"/>
              <a:t> YBP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 2019 si riprende a registrare in Alma la fattura YBP e non la bolla</a:t>
            </a:r>
          </a:p>
          <a:p>
            <a:r>
              <a:rPr lang="it-IT" dirty="0" smtClean="0"/>
              <a:t>Naturalmente al momento dell’arrivo del materiale si registra l’arrivo e si conserva la bolla per confronto </a:t>
            </a:r>
            <a:r>
              <a:rPr lang="it-IT" smtClean="0"/>
              <a:t>con fattura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22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Ribaltamento somme residue e impegni</a:t>
            </a:r>
            <a:endParaRPr lang="it-IT" sz="36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it-IT" dirty="0" smtClean="0">
                <a:solidFill>
                  <a:srgbClr val="00000F"/>
                </a:solidFill>
              </a:rPr>
              <a:t>Le operazioni di fine anno prevedono:</a:t>
            </a:r>
          </a:p>
          <a:p>
            <a:pPr lvl="1">
              <a:buNone/>
            </a:pPr>
            <a:endParaRPr lang="it-IT" dirty="0" smtClean="0">
              <a:solidFill>
                <a:srgbClr val="00000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Il ribaltamento dei fondi con il saldo di cassa dall’anno precedente a quello successivo</a:t>
            </a:r>
          </a:p>
          <a:p>
            <a:pPr lvl="2"/>
            <a:r>
              <a:rPr lang="it-IT" dirty="0" smtClean="0">
                <a:solidFill>
                  <a:srgbClr val="00000F"/>
                </a:solidFill>
              </a:rPr>
              <a:t>Vengono creati dei fondi con lo stesso nome su un nuovo </a:t>
            </a:r>
            <a:r>
              <a:rPr lang="it-IT" dirty="0" err="1" smtClean="0">
                <a:solidFill>
                  <a:srgbClr val="00000F"/>
                </a:solidFill>
              </a:rPr>
              <a:t>Ledger</a:t>
            </a:r>
            <a:r>
              <a:rPr lang="it-IT" dirty="0" smtClean="0">
                <a:solidFill>
                  <a:srgbClr val="00000F"/>
                </a:solidFill>
              </a:rPr>
              <a:t> per il nuovo fiscal </a:t>
            </a:r>
            <a:r>
              <a:rPr lang="it-IT" dirty="0" err="1" smtClean="0">
                <a:solidFill>
                  <a:srgbClr val="00000F"/>
                </a:solidFill>
              </a:rPr>
              <a:t>year</a:t>
            </a:r>
            <a:endParaRPr lang="it-IT" dirty="0" smtClean="0">
              <a:solidFill>
                <a:srgbClr val="00000F"/>
              </a:solidFill>
            </a:endParaRPr>
          </a:p>
          <a:p>
            <a:pPr lvl="2"/>
            <a:r>
              <a:rPr lang="it-IT" dirty="0" smtClean="0">
                <a:solidFill>
                  <a:srgbClr val="00000F"/>
                </a:solidFill>
              </a:rPr>
              <a:t>Non è possibile ribaltare i soli fondi attivi: sono state ribaltate 260 COAN, per cui ho dovuto a mano disattivare poi ed eliminare quelle esaurite e non più attive</a:t>
            </a:r>
          </a:p>
          <a:p>
            <a:pPr lvl="2"/>
            <a:r>
              <a:rPr lang="it-IT" dirty="0" smtClean="0">
                <a:solidFill>
                  <a:srgbClr val="00000F"/>
                </a:solidFill>
              </a:rPr>
              <a:t>Non è possibile ribaltare con un intervallo di 2 anni: ecco perché il ribaltamento dal 2017 al 2019 viene eseguito a mano</a:t>
            </a:r>
          </a:p>
          <a:p>
            <a:pPr lvl="1">
              <a:buNone/>
            </a:pPr>
            <a:endParaRPr lang="it-IT" dirty="0" smtClean="0">
              <a:solidFill>
                <a:srgbClr val="00000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Il ribaltamento degli impegni aperti sui corrispettivi fondi 2019</a:t>
            </a:r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06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Fondi attivi in Alma al 27.12.2018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it-IT" dirty="0" smtClean="0">
                <a:solidFill>
                  <a:srgbClr val="003399"/>
                </a:solidFill>
              </a:rPr>
              <a:t>Ex 2018</a:t>
            </a:r>
            <a:r>
              <a:rPr lang="it-IT" dirty="0" smtClean="0"/>
              <a:t>: 124 (vedi file Fiscal </a:t>
            </a:r>
            <a:r>
              <a:rPr lang="it-IT" dirty="0" err="1" smtClean="0"/>
              <a:t>year</a:t>
            </a:r>
            <a:r>
              <a:rPr lang="it-IT" dirty="0" smtClean="0"/>
              <a:t> 2018 Fondi attivi)</a:t>
            </a:r>
          </a:p>
          <a:p>
            <a:pPr lvl="1">
              <a:buNone/>
            </a:pPr>
            <a:r>
              <a:rPr lang="it-IT" dirty="0" smtClean="0">
                <a:solidFill>
                  <a:srgbClr val="003399"/>
                </a:solidFill>
              </a:rPr>
              <a:t>Ex 2017</a:t>
            </a:r>
            <a:r>
              <a:rPr lang="it-IT" dirty="0" smtClean="0"/>
              <a:t>: 9 (vedi file Fiscal </a:t>
            </a:r>
            <a:r>
              <a:rPr lang="it-IT" dirty="0" err="1" smtClean="0"/>
              <a:t>year</a:t>
            </a:r>
            <a:r>
              <a:rPr lang="it-IT" dirty="0" smtClean="0"/>
              <a:t> 2017)</a:t>
            </a: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r>
              <a:rPr lang="it-IT" dirty="0" smtClean="0"/>
              <a:t>Di cui:</a:t>
            </a:r>
          </a:p>
          <a:p>
            <a:pPr lvl="1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003399"/>
                </a:solidFill>
              </a:rPr>
              <a:t>2018</a:t>
            </a:r>
            <a:r>
              <a:rPr lang="it-IT" dirty="0" smtClean="0"/>
              <a:t>: 7 MFR, 32 POL, 14 SCI, 48 SOC, 14 UMA</a:t>
            </a:r>
            <a:br>
              <a:rPr lang="it-IT" dirty="0" smtClean="0"/>
            </a:br>
            <a:r>
              <a:rPr lang="it-IT" dirty="0" smtClean="0"/>
              <a:t>	-</a:t>
            </a:r>
            <a:r>
              <a:rPr lang="it-IT" sz="2600" dirty="0" smtClean="0"/>
              <a:t>tutti ribaltati in automatico su </a:t>
            </a:r>
            <a:r>
              <a:rPr lang="it-IT" sz="2600" dirty="0" err="1" smtClean="0"/>
              <a:t>Ldg</a:t>
            </a:r>
            <a:r>
              <a:rPr lang="it-IT" sz="2600" dirty="0" smtClean="0"/>
              <a:t> 2018 FY 2019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003399"/>
                </a:solidFill>
              </a:rPr>
              <a:t>2017</a:t>
            </a:r>
            <a:r>
              <a:rPr lang="it-IT" dirty="0" smtClean="0"/>
              <a:t>: 2 POL, 1 SCI, 6 SOC</a:t>
            </a:r>
            <a:endParaRPr lang="it-IT" dirty="0"/>
          </a:p>
          <a:p>
            <a:pPr lvl="1">
              <a:buNone/>
            </a:pPr>
            <a:r>
              <a:rPr lang="it-IT" dirty="0" smtClean="0"/>
              <a:t>		-di questi: SOC e SCI ribaltati a mano su </a:t>
            </a:r>
            <a:r>
              <a:rPr lang="it-IT" dirty="0" err="1" smtClean="0"/>
              <a:t>Ledger</a:t>
            </a:r>
            <a:r>
              <a:rPr lang="it-IT" dirty="0" smtClean="0"/>
              <a:t> 2017 del Fiscal </a:t>
            </a:r>
            <a:r>
              <a:rPr lang="it-IT" dirty="0" err="1" smtClean="0"/>
              <a:t>year</a:t>
            </a:r>
            <a:r>
              <a:rPr lang="it-IT" dirty="0" smtClean="0"/>
              <a:t> 2019</a:t>
            </a:r>
          </a:p>
          <a:p>
            <a:pPr lvl="1">
              <a:buNone/>
            </a:pPr>
            <a:r>
              <a:rPr lang="it-IT" dirty="0"/>
              <a:t>	</a:t>
            </a:r>
            <a:r>
              <a:rPr lang="it-IT" dirty="0" smtClean="0"/>
              <a:t>	-POL in attesa di risanamento da parte di SCPOL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907704"/>
          </a:xfrm>
        </p:spPr>
        <p:txBody>
          <a:bodyPr/>
          <a:lstStyle/>
          <a:p>
            <a:pPr lvl="1"/>
            <a:r>
              <a:rPr lang="it-IT" sz="3600" dirty="0" smtClean="0">
                <a:solidFill>
                  <a:srgbClr val="003399"/>
                </a:solidFill>
              </a:rPr>
              <a:t>Fiscal </a:t>
            </a:r>
            <a:r>
              <a:rPr lang="it-IT" sz="3600" dirty="0" err="1" smtClean="0">
                <a:solidFill>
                  <a:srgbClr val="003399"/>
                </a:solidFill>
              </a:rPr>
              <a:t>year</a:t>
            </a:r>
            <a:r>
              <a:rPr lang="it-IT" sz="3600" dirty="0" smtClean="0">
                <a:solidFill>
                  <a:srgbClr val="003399"/>
                </a:solidFill>
              </a:rPr>
              <a:t> 2019: 3 </a:t>
            </a:r>
            <a:r>
              <a:rPr lang="it-IT" sz="3600" dirty="0" err="1" smtClean="0">
                <a:solidFill>
                  <a:srgbClr val="003399"/>
                </a:solidFill>
              </a:rPr>
              <a:t>Ledger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smtClean="0">
                <a:solidFill>
                  <a:srgbClr val="003399"/>
                </a:solidFill>
              </a:rPr>
              <a:t/>
            </a:r>
            <a:br>
              <a:rPr lang="it-IT" sz="2000" dirty="0" smtClean="0">
                <a:solidFill>
                  <a:srgbClr val="003399"/>
                </a:solidFill>
              </a:rPr>
            </a:br>
            <a:r>
              <a:rPr lang="it-IT" sz="2000" b="1" dirty="0" smtClean="0">
                <a:solidFill>
                  <a:srgbClr val="003399"/>
                </a:solidFill>
              </a:rPr>
              <a:t>2017 </a:t>
            </a:r>
            <a:r>
              <a:rPr lang="it-IT" sz="2000" b="1" dirty="0" err="1" smtClean="0">
                <a:solidFill>
                  <a:srgbClr val="003399"/>
                </a:solidFill>
              </a:rPr>
              <a:t>Ledger</a:t>
            </a:r>
            <a:r>
              <a:rPr lang="it-IT" sz="2000" b="1" dirty="0" smtClean="0">
                <a:solidFill>
                  <a:srgbClr val="003399"/>
                </a:solidFill>
              </a:rPr>
              <a:t> (4+2 fondi)</a:t>
            </a:r>
            <a:br>
              <a:rPr lang="it-IT" sz="2000" b="1" dirty="0" smtClean="0">
                <a:solidFill>
                  <a:srgbClr val="003399"/>
                </a:solidFill>
              </a:rPr>
            </a:br>
            <a:r>
              <a:rPr lang="it-IT" sz="2000" b="1" dirty="0" smtClean="0">
                <a:solidFill>
                  <a:srgbClr val="003399"/>
                </a:solidFill>
              </a:rPr>
              <a:t>2018 </a:t>
            </a:r>
            <a:r>
              <a:rPr lang="it-IT" sz="2000" b="1" dirty="0" err="1" smtClean="0">
                <a:solidFill>
                  <a:srgbClr val="003399"/>
                </a:solidFill>
              </a:rPr>
              <a:t>Ledger</a:t>
            </a:r>
            <a:r>
              <a:rPr lang="it-IT" sz="2000" b="1" dirty="0" smtClean="0">
                <a:solidFill>
                  <a:srgbClr val="003399"/>
                </a:solidFill>
              </a:rPr>
              <a:t> (124!!!!!!! Fondi)</a:t>
            </a:r>
            <a:br>
              <a:rPr lang="it-IT" sz="2000" b="1" dirty="0" smtClean="0">
                <a:solidFill>
                  <a:srgbClr val="003399"/>
                </a:solidFill>
              </a:rPr>
            </a:br>
            <a:r>
              <a:rPr lang="it-IT" sz="2000" b="1" dirty="0" smtClean="0">
                <a:solidFill>
                  <a:srgbClr val="003399"/>
                </a:solidFill>
              </a:rPr>
              <a:t>2019 </a:t>
            </a:r>
            <a:r>
              <a:rPr lang="it-IT" sz="2000" b="1" dirty="0" err="1" smtClean="0">
                <a:solidFill>
                  <a:srgbClr val="003399"/>
                </a:solidFill>
              </a:rPr>
              <a:t>Ledger</a:t>
            </a:r>
            <a:r>
              <a:rPr lang="it-IT" sz="2000" b="1" dirty="0" smtClean="0">
                <a:solidFill>
                  <a:srgbClr val="003399"/>
                </a:solidFill>
              </a:rPr>
              <a:t> (1 solo fondo di prova)</a:t>
            </a:r>
            <a:r>
              <a:rPr lang="it-IT" sz="3400" dirty="0" smtClean="0">
                <a:solidFill>
                  <a:srgbClr val="003399"/>
                </a:solidFill>
              </a:rPr>
              <a:t/>
            </a:r>
            <a:br>
              <a:rPr lang="it-IT" sz="3400" dirty="0" smtClean="0">
                <a:solidFill>
                  <a:srgbClr val="003399"/>
                </a:solidFill>
              </a:rPr>
            </a:b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157"/>
          <a:stretch>
            <a:fillRect/>
          </a:stretch>
        </p:blipFill>
        <p:spPr>
          <a:xfrm>
            <a:off x="755576" y="2302016"/>
            <a:ext cx="7672581" cy="4555984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561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Fiscal </a:t>
            </a:r>
            <a:r>
              <a:rPr lang="it-IT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8720"/>
            <a:ext cx="8892480" cy="4824536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r>
              <a:rPr lang="it-IT" sz="3400" dirty="0" smtClean="0">
                <a:solidFill>
                  <a:srgbClr val="003399"/>
                </a:solidFill>
              </a:rPr>
              <a:t>3 </a:t>
            </a:r>
            <a:r>
              <a:rPr lang="it-IT" sz="3400" dirty="0" err="1" smtClean="0">
                <a:solidFill>
                  <a:srgbClr val="003399"/>
                </a:solidFill>
              </a:rPr>
              <a:t>Ledger</a:t>
            </a:r>
            <a:r>
              <a:rPr lang="it-IT" sz="3400" dirty="0" smtClean="0">
                <a:solidFill>
                  <a:srgbClr val="003399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3400" dirty="0" smtClean="0">
                <a:solidFill>
                  <a:srgbClr val="003399"/>
                </a:solidFill>
              </a:rPr>
              <a:t>2017 </a:t>
            </a:r>
            <a:r>
              <a:rPr lang="it-IT" sz="3400" dirty="0" err="1" smtClean="0">
                <a:solidFill>
                  <a:srgbClr val="003399"/>
                </a:solidFill>
              </a:rPr>
              <a:t>Ledger</a:t>
            </a:r>
            <a:r>
              <a:rPr lang="it-IT" sz="3400" dirty="0" smtClean="0">
                <a:solidFill>
                  <a:srgbClr val="003399"/>
                </a:solidFill>
              </a:rPr>
              <a:t> (4+2 fondi)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3400" dirty="0" smtClean="0">
                <a:solidFill>
                  <a:srgbClr val="003399"/>
                </a:solidFill>
              </a:rPr>
              <a:t>2018 </a:t>
            </a:r>
            <a:r>
              <a:rPr lang="it-IT" sz="3400" dirty="0" err="1" smtClean="0">
                <a:solidFill>
                  <a:srgbClr val="003399"/>
                </a:solidFill>
              </a:rPr>
              <a:t>Ledger</a:t>
            </a:r>
            <a:r>
              <a:rPr lang="it-IT" sz="3400" dirty="0" smtClean="0">
                <a:solidFill>
                  <a:srgbClr val="003399"/>
                </a:solidFill>
              </a:rPr>
              <a:t> (124!!!!!!! Fondi)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3400" dirty="0" smtClean="0">
                <a:solidFill>
                  <a:srgbClr val="003399"/>
                </a:solidFill>
              </a:rPr>
              <a:t>2019 </a:t>
            </a:r>
            <a:r>
              <a:rPr lang="it-IT" sz="3400" dirty="0" err="1" smtClean="0">
                <a:solidFill>
                  <a:srgbClr val="003399"/>
                </a:solidFill>
              </a:rPr>
              <a:t>Ledger</a:t>
            </a:r>
            <a:r>
              <a:rPr lang="it-IT" sz="3400" dirty="0" smtClean="0">
                <a:solidFill>
                  <a:srgbClr val="003399"/>
                </a:solidFill>
              </a:rPr>
              <a:t> (1 solo fondo di prova)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Questa struttura NON è sostenibile: NON è possibile portare avanti centinaia di fondi sul 2018 e magari altrettanti sul 2019.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Per es. sono stati ribaltati dal FY 2018 al FY 2019 per la sola Scuola Sociale 17 COAN Monografie italiane Hoepli!!!!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Per SCMEF 2 COAN per i periodici </a:t>
            </a:r>
            <a:r>
              <a:rPr lang="it-IT" dirty="0" err="1" smtClean="0">
                <a:solidFill>
                  <a:srgbClr val="00000F"/>
                </a:solidFill>
              </a:rPr>
              <a:t>print</a:t>
            </a:r>
            <a:r>
              <a:rPr lang="it-IT" dirty="0" smtClean="0">
                <a:solidFill>
                  <a:srgbClr val="00000F"/>
                </a:solidFill>
              </a:rPr>
              <a:t> CELDES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Ecc. ecc.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00000F"/>
              </a:solidFill>
            </a:endParaRPr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6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Fiscal </a:t>
            </a:r>
            <a:r>
              <a:rPr lang="it-IT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4201"/>
            <a:ext cx="8892480" cy="5693151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it-IT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Per il 2019 i fondi creati dovrebbero essere ridimensionati: per far ciò dobbiamo cercare, d’accordo con ADM, di</a:t>
            </a:r>
          </a:p>
          <a:p>
            <a:pPr lvl="2"/>
            <a:r>
              <a:rPr lang="it-IT" dirty="0" smtClean="0">
                <a:solidFill>
                  <a:srgbClr val="00000F"/>
                </a:solidFill>
              </a:rPr>
              <a:t>1. Ridurre il più possibile il numero delle COAN 2019, riducendo integrazioni, </a:t>
            </a:r>
            <a:r>
              <a:rPr lang="it-IT" dirty="0" err="1" smtClean="0">
                <a:solidFill>
                  <a:srgbClr val="00000F"/>
                </a:solidFill>
              </a:rPr>
              <a:t>tranches</a:t>
            </a:r>
            <a:r>
              <a:rPr lang="it-IT" dirty="0" smtClean="0">
                <a:solidFill>
                  <a:srgbClr val="00000F"/>
                </a:solidFill>
              </a:rPr>
              <a:t> ecc., e prevedendo se possibile 1 sola COAN per </a:t>
            </a:r>
            <a:r>
              <a:rPr lang="it-IT" dirty="0" smtClean="0">
                <a:solidFill>
                  <a:srgbClr val="00000F"/>
                </a:solidFill>
              </a:rPr>
              <a:t>sede e per fornitore</a:t>
            </a:r>
            <a:endParaRPr lang="it-IT" dirty="0" smtClean="0">
              <a:solidFill>
                <a:srgbClr val="00000F"/>
              </a:solidFill>
            </a:endParaRPr>
          </a:p>
          <a:p>
            <a:pPr lvl="2"/>
            <a:r>
              <a:rPr lang="it-IT" dirty="0" smtClean="0">
                <a:solidFill>
                  <a:srgbClr val="00000F"/>
                </a:solidFill>
              </a:rPr>
              <a:t>2.Volendo poi produrre dei report più specifici si può agire in sede di ordine attribuendo al singolo ordine un opportuno reporting code</a:t>
            </a:r>
          </a:p>
          <a:p>
            <a:pPr lvl="2"/>
            <a:endParaRPr lang="it-IT" sz="1900" i="1" dirty="0" smtClean="0">
              <a:solidFill>
                <a:srgbClr val="00000F"/>
              </a:solidFill>
            </a:endParaRPr>
          </a:p>
          <a:p>
            <a:pPr lvl="2"/>
            <a:r>
              <a:rPr lang="it-IT" sz="1900" i="1" dirty="0" smtClean="0">
                <a:solidFill>
                  <a:srgbClr val="00000F"/>
                </a:solidFill>
              </a:rPr>
              <a:t>NB. Sarebbe anche percorribile un’altra strada, ossia slegare le COAN Alma dalle scritture U-GOV, e indicare per ciascuna Unità d’ordine come COAN Alma dei macrogruppi, es. cod.“SOC-HOEPLI-19”, nome “SOC-HOEPLI-19 MONOGRAFIE ITA HOEPLI 2019”, indipendentemente dal numero di scritture U-GOV per Hoepli nel 2019; tuttavia questa opzione non viene considerata opportuna dai referenti</a:t>
            </a:r>
          </a:p>
          <a:p>
            <a:pPr lvl="2">
              <a:buNone/>
            </a:pPr>
            <a:endParaRPr lang="it-IT" dirty="0" smtClean="0">
              <a:solidFill>
                <a:srgbClr val="00000F"/>
              </a:solidFill>
            </a:endParaRPr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6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Fiscal </a:t>
            </a:r>
            <a:r>
              <a:rPr lang="it-IT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4201"/>
            <a:ext cx="8892480" cy="5693151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it-IT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Sono stati </a:t>
            </a:r>
            <a:r>
              <a:rPr lang="it-IT" dirty="0" err="1" smtClean="0">
                <a:solidFill>
                  <a:srgbClr val="00000F"/>
                </a:solidFill>
              </a:rPr>
              <a:t>prestisposti</a:t>
            </a:r>
            <a:r>
              <a:rPr lang="it-IT" dirty="0">
                <a:solidFill>
                  <a:srgbClr val="00000F"/>
                </a:solidFill>
              </a:rPr>
              <a:t> </a:t>
            </a:r>
            <a:r>
              <a:rPr lang="it-IT" dirty="0" smtClean="0">
                <a:solidFill>
                  <a:srgbClr val="00000F"/>
                </a:solidFill>
              </a:rPr>
              <a:t>2 diversi Reporting code all’interno </a:t>
            </a:r>
            <a:r>
              <a:rPr lang="it-IT" dirty="0" err="1" smtClean="0">
                <a:solidFill>
                  <a:srgbClr val="00000F"/>
                </a:solidFill>
              </a:rPr>
              <a:t>dela</a:t>
            </a:r>
            <a:r>
              <a:rPr lang="it-IT" dirty="0" smtClean="0">
                <a:solidFill>
                  <a:srgbClr val="00000F"/>
                </a:solidFill>
              </a:rPr>
              <a:t> scheda dell’ordine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Nel primo selezionare il tipo di materiale acquistato </a:t>
            </a:r>
          </a:p>
          <a:p>
            <a:pPr lvl="2"/>
            <a:r>
              <a:rPr lang="it-IT" dirty="0">
                <a:solidFill>
                  <a:srgbClr val="00000F"/>
                </a:solidFill>
              </a:rPr>
              <a:t>Acquisti consortili-Libri a stampa-Periodici a stampa-E-book-E-</a:t>
            </a:r>
            <a:r>
              <a:rPr lang="it-IT" dirty="0" err="1">
                <a:solidFill>
                  <a:srgbClr val="00000F"/>
                </a:solidFill>
              </a:rPr>
              <a:t>journals</a:t>
            </a:r>
            <a:r>
              <a:rPr lang="it-IT" dirty="0">
                <a:solidFill>
                  <a:srgbClr val="00000F"/>
                </a:solidFill>
              </a:rPr>
              <a:t>-Banche dati- Altro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Nel secondo selezionare la sede per cui viene effettuato l’acquisto </a:t>
            </a:r>
          </a:p>
          <a:p>
            <a:pPr lvl="2"/>
            <a:r>
              <a:rPr lang="it-IT" dirty="0" smtClean="0">
                <a:solidFill>
                  <a:srgbClr val="00000F"/>
                </a:solidFill>
              </a:rPr>
              <a:t>Architettura-BTM-Economia ecc.</a:t>
            </a:r>
          </a:p>
          <a:p>
            <a:pPr lvl="2"/>
            <a:endParaRPr lang="it-IT" sz="1500" i="1" dirty="0" smtClean="0">
              <a:solidFill>
                <a:srgbClr val="00000F"/>
              </a:solidFill>
            </a:endParaRPr>
          </a:p>
          <a:p>
            <a:pPr lvl="2">
              <a:buNone/>
            </a:pPr>
            <a:endParaRPr lang="it-IT" dirty="0" smtClean="0">
              <a:solidFill>
                <a:srgbClr val="00000F"/>
              </a:solidFill>
            </a:endParaRPr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41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Fiscal </a:t>
            </a:r>
            <a:r>
              <a:rPr lang="it-IT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  <a:endParaRPr lang="it-IT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4201"/>
            <a:ext cx="8892480" cy="5693151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it-IT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F"/>
                </a:solidFill>
              </a:rPr>
              <a:t>Il codice COAN dovrà contenere in Alma:</a:t>
            </a:r>
          </a:p>
          <a:p>
            <a:pPr lvl="2"/>
            <a:r>
              <a:rPr lang="it-IT" dirty="0">
                <a:solidFill>
                  <a:srgbClr val="00000F"/>
                </a:solidFill>
              </a:rPr>
              <a:t>Prefisso della scuola in forma standard (es. UMA)</a:t>
            </a:r>
          </a:p>
          <a:p>
            <a:pPr lvl="2"/>
            <a:r>
              <a:rPr lang="it-IT" dirty="0">
                <a:solidFill>
                  <a:srgbClr val="00000F"/>
                </a:solidFill>
              </a:rPr>
              <a:t>Numero della COAN (es. SOC-26753)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00000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F"/>
                </a:solidFill>
              </a:rPr>
              <a:t>Il nome della COAN dovrà essere espresso in forma normalizzata, ripetendo inizialmente </a:t>
            </a:r>
            <a:r>
              <a:rPr lang="it-IT" dirty="0" smtClean="0">
                <a:solidFill>
                  <a:srgbClr val="00000F"/>
                </a:solidFill>
              </a:rPr>
              <a:t>anche il codice </a:t>
            </a:r>
          </a:p>
          <a:p>
            <a:pPr lvl="2"/>
            <a:r>
              <a:rPr lang="it-IT" dirty="0" smtClean="0">
                <a:solidFill>
                  <a:srgbClr val="00000F"/>
                </a:solidFill>
              </a:rPr>
              <a:t>SOC-26753 Monografie ita Hoepli 2019  (DG …)</a:t>
            </a:r>
          </a:p>
          <a:p>
            <a:pPr lvl="2">
              <a:buNone/>
            </a:pPr>
            <a:endParaRPr lang="it-IT" dirty="0" smtClean="0">
              <a:solidFill>
                <a:srgbClr val="00000F"/>
              </a:solidFill>
            </a:endParaRPr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E902-F22B-4FF9-B99B-44EA9D455538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6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5578</TotalTime>
  <Words>1782</Words>
  <Application>Microsoft Office PowerPoint</Application>
  <PresentationFormat>Presentazione su schermo (4:3)</PresentationFormat>
  <Paragraphs>248</Paragraphs>
  <Slides>22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Verdana</vt:lpstr>
      <vt:lpstr>Wingdings</vt:lpstr>
      <vt:lpstr>Tema di Office</vt:lpstr>
      <vt:lpstr>Alma: operazioni di fine anno 2018 e inizio 2019</vt:lpstr>
      <vt:lpstr>Indice delle slide</vt:lpstr>
      <vt:lpstr>Ribaltamento somme residue e impegni</vt:lpstr>
      <vt:lpstr>Fondi attivi in Alma al 27.12.2018</vt:lpstr>
      <vt:lpstr>Fiscal year 2019: 3 Ledger  2017 Ledger (4+2 fondi) 2018 Ledger (124!!!!!!! Fondi) 2019 Ledger (1 solo fondo di prova) </vt:lpstr>
      <vt:lpstr>Fiscal year 2019</vt:lpstr>
      <vt:lpstr>Fiscal year 2019</vt:lpstr>
      <vt:lpstr>Fiscal year 2019</vt:lpstr>
      <vt:lpstr>Fiscal year 2019</vt:lpstr>
      <vt:lpstr>Risultati ribaltamento</vt:lpstr>
      <vt:lpstr>Risultati ribaltamento</vt:lpstr>
      <vt:lpstr>Risultati ribaltamento</vt:lpstr>
      <vt:lpstr>Risultati ribaltamento - esempi</vt:lpstr>
      <vt:lpstr>Risultati ribaltamento - esempio</vt:lpstr>
      <vt:lpstr>Risultati ribaltamento</vt:lpstr>
      <vt:lpstr>Report con risultati Roll-over</vt:lpstr>
      <vt:lpstr>Fiscal year 2019</vt:lpstr>
      <vt:lpstr>Fiscal year 2019</vt:lpstr>
      <vt:lpstr>E quindi? Cosa è possibile fare già ora?</vt:lpstr>
      <vt:lpstr>E quindi? Cosa è possibile fare già ora?</vt:lpstr>
      <vt:lpstr>Cosa è possibile fare già ora</vt:lpstr>
      <vt:lpstr>Disposizioni per Ebsco YBP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modulo ACQ/SER Acquisizioni</dc:title>
  <dc:creator>XXX</dc:creator>
  <cp:lastModifiedBy>Libera Marinelli</cp:lastModifiedBy>
  <cp:revision>565</cp:revision>
  <dcterms:created xsi:type="dcterms:W3CDTF">2006-02-21T09:16:02Z</dcterms:created>
  <dcterms:modified xsi:type="dcterms:W3CDTF">2019-01-25T14:26:22Z</dcterms:modified>
</cp:coreProperties>
</file>